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347" r:id="rId3"/>
    <p:sldId id="349" r:id="rId4"/>
    <p:sldId id="306"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EE1B52-7EF8-4972-91FF-C73B3C89EF74}" type="datetimeFigureOut">
              <a:rPr lang="en-US" smtClean="0"/>
              <a:t>9/15/2023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7470F-7AD4-4C72-88A7-40DE728C430C}" type="slidenum">
              <a:rPr lang="en-US" smtClean="0"/>
              <a:t>‹#›</a:t>
            </a:fld>
            <a:endParaRPr lang="en-US"/>
          </a:p>
        </p:txBody>
      </p:sp>
    </p:spTree>
    <p:extLst>
      <p:ext uri="{BB962C8B-B14F-4D97-AF65-F5344CB8AC3E}">
        <p14:creationId xmlns:p14="http://schemas.microsoft.com/office/powerpoint/2010/main" val="2034824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777C8F-BCBB-4C3B-BE20-2A38DAE306E9}" type="slidenum">
              <a:rPr lang="en-US" smtClean="0"/>
              <a:t>2</a:t>
            </a:fld>
            <a:endParaRPr lang="en-US"/>
          </a:p>
        </p:txBody>
      </p:sp>
    </p:spTree>
    <p:extLst>
      <p:ext uri="{BB962C8B-B14F-4D97-AF65-F5344CB8AC3E}">
        <p14:creationId xmlns:p14="http://schemas.microsoft.com/office/powerpoint/2010/main" val="3015976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5F0F0-3408-9F4A-9B24-898CD7F5D4E4}" type="slidenum">
              <a:rPr lang="en-US" smtClean="0"/>
              <a:t>4</a:t>
            </a:fld>
            <a:endParaRPr lang="en-US" dirty="0"/>
          </a:p>
        </p:txBody>
      </p:sp>
    </p:spTree>
    <p:extLst>
      <p:ext uri="{BB962C8B-B14F-4D97-AF65-F5344CB8AC3E}">
        <p14:creationId xmlns:p14="http://schemas.microsoft.com/office/powerpoint/2010/main" val="390584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2F7EFF-30BF-42A3-915F-D651789C01EA}"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9F584-B3EE-4C96-8682-2905BE2031C3}" type="slidenum">
              <a:rPr lang="en-US" smtClean="0"/>
              <a:t>‹#›</a:t>
            </a:fld>
            <a:endParaRPr lang="en-US"/>
          </a:p>
        </p:txBody>
      </p:sp>
    </p:spTree>
    <p:extLst>
      <p:ext uri="{BB962C8B-B14F-4D97-AF65-F5344CB8AC3E}">
        <p14:creationId xmlns:p14="http://schemas.microsoft.com/office/powerpoint/2010/main" val="209413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2F7EFF-30BF-42A3-915F-D651789C01EA}"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9F584-B3EE-4C96-8682-2905BE2031C3}" type="slidenum">
              <a:rPr lang="en-US" smtClean="0"/>
              <a:t>‹#›</a:t>
            </a:fld>
            <a:endParaRPr lang="en-US"/>
          </a:p>
        </p:txBody>
      </p:sp>
    </p:spTree>
    <p:extLst>
      <p:ext uri="{BB962C8B-B14F-4D97-AF65-F5344CB8AC3E}">
        <p14:creationId xmlns:p14="http://schemas.microsoft.com/office/powerpoint/2010/main" val="3413941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2F7EFF-30BF-42A3-915F-D651789C01EA}"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9F584-B3EE-4C96-8682-2905BE2031C3}" type="slidenum">
              <a:rPr lang="en-US" smtClean="0"/>
              <a:t>‹#›</a:t>
            </a:fld>
            <a:endParaRPr lang="en-US"/>
          </a:p>
        </p:txBody>
      </p:sp>
    </p:spTree>
    <p:extLst>
      <p:ext uri="{BB962C8B-B14F-4D97-AF65-F5344CB8AC3E}">
        <p14:creationId xmlns:p14="http://schemas.microsoft.com/office/powerpoint/2010/main" val="155415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2F7EFF-30BF-42A3-915F-D651789C01EA}"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9F584-B3EE-4C96-8682-2905BE2031C3}" type="slidenum">
              <a:rPr lang="en-US" smtClean="0"/>
              <a:t>‹#›</a:t>
            </a:fld>
            <a:endParaRPr lang="en-US"/>
          </a:p>
        </p:txBody>
      </p:sp>
    </p:spTree>
    <p:extLst>
      <p:ext uri="{BB962C8B-B14F-4D97-AF65-F5344CB8AC3E}">
        <p14:creationId xmlns:p14="http://schemas.microsoft.com/office/powerpoint/2010/main" val="3228250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2F7EFF-30BF-42A3-915F-D651789C01EA}"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9F584-B3EE-4C96-8682-2905BE2031C3}" type="slidenum">
              <a:rPr lang="en-US" smtClean="0"/>
              <a:t>‹#›</a:t>
            </a:fld>
            <a:endParaRPr lang="en-US"/>
          </a:p>
        </p:txBody>
      </p:sp>
    </p:spTree>
    <p:extLst>
      <p:ext uri="{BB962C8B-B14F-4D97-AF65-F5344CB8AC3E}">
        <p14:creationId xmlns:p14="http://schemas.microsoft.com/office/powerpoint/2010/main" val="3407544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2F7EFF-30BF-42A3-915F-D651789C01EA}"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9F584-B3EE-4C96-8682-2905BE2031C3}" type="slidenum">
              <a:rPr lang="en-US" smtClean="0"/>
              <a:t>‹#›</a:t>
            </a:fld>
            <a:endParaRPr lang="en-US"/>
          </a:p>
        </p:txBody>
      </p:sp>
    </p:spTree>
    <p:extLst>
      <p:ext uri="{BB962C8B-B14F-4D97-AF65-F5344CB8AC3E}">
        <p14:creationId xmlns:p14="http://schemas.microsoft.com/office/powerpoint/2010/main" val="217901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2F7EFF-30BF-42A3-915F-D651789C01EA}" type="datetimeFigureOut">
              <a:rPr lang="en-US" smtClean="0"/>
              <a:t>9/15/2023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79F584-B3EE-4C96-8682-2905BE2031C3}" type="slidenum">
              <a:rPr lang="en-US" smtClean="0"/>
              <a:t>‹#›</a:t>
            </a:fld>
            <a:endParaRPr lang="en-US"/>
          </a:p>
        </p:txBody>
      </p:sp>
    </p:spTree>
    <p:extLst>
      <p:ext uri="{BB962C8B-B14F-4D97-AF65-F5344CB8AC3E}">
        <p14:creationId xmlns:p14="http://schemas.microsoft.com/office/powerpoint/2010/main" val="107947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2F7EFF-30BF-42A3-915F-D651789C01EA}" type="datetimeFigureOut">
              <a:rPr lang="en-US" smtClean="0"/>
              <a:t>9/15/2023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9F584-B3EE-4C96-8682-2905BE2031C3}" type="slidenum">
              <a:rPr lang="en-US" smtClean="0"/>
              <a:t>‹#›</a:t>
            </a:fld>
            <a:endParaRPr lang="en-US"/>
          </a:p>
        </p:txBody>
      </p:sp>
    </p:spTree>
    <p:extLst>
      <p:ext uri="{BB962C8B-B14F-4D97-AF65-F5344CB8AC3E}">
        <p14:creationId xmlns:p14="http://schemas.microsoft.com/office/powerpoint/2010/main" val="3131354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F7EFF-30BF-42A3-915F-D651789C01EA}" type="datetimeFigureOut">
              <a:rPr lang="en-US" smtClean="0"/>
              <a:t>9/15/2023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79F584-B3EE-4C96-8682-2905BE2031C3}" type="slidenum">
              <a:rPr lang="en-US" smtClean="0"/>
              <a:t>‹#›</a:t>
            </a:fld>
            <a:endParaRPr lang="en-US"/>
          </a:p>
        </p:txBody>
      </p:sp>
    </p:spTree>
    <p:extLst>
      <p:ext uri="{BB962C8B-B14F-4D97-AF65-F5344CB8AC3E}">
        <p14:creationId xmlns:p14="http://schemas.microsoft.com/office/powerpoint/2010/main" val="239863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2F7EFF-30BF-42A3-915F-D651789C01EA}"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9F584-B3EE-4C96-8682-2905BE2031C3}" type="slidenum">
              <a:rPr lang="en-US" smtClean="0"/>
              <a:t>‹#›</a:t>
            </a:fld>
            <a:endParaRPr lang="en-US"/>
          </a:p>
        </p:txBody>
      </p:sp>
    </p:spTree>
    <p:extLst>
      <p:ext uri="{BB962C8B-B14F-4D97-AF65-F5344CB8AC3E}">
        <p14:creationId xmlns:p14="http://schemas.microsoft.com/office/powerpoint/2010/main" val="541855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2F7EFF-30BF-42A3-915F-D651789C01EA}"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9F584-B3EE-4C96-8682-2905BE2031C3}" type="slidenum">
              <a:rPr lang="en-US" smtClean="0"/>
              <a:t>‹#›</a:t>
            </a:fld>
            <a:endParaRPr lang="en-US"/>
          </a:p>
        </p:txBody>
      </p:sp>
    </p:spTree>
    <p:extLst>
      <p:ext uri="{BB962C8B-B14F-4D97-AF65-F5344CB8AC3E}">
        <p14:creationId xmlns:p14="http://schemas.microsoft.com/office/powerpoint/2010/main" val="402194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F7EFF-30BF-42A3-915F-D651789C01EA}" type="datetimeFigureOut">
              <a:rPr lang="en-US" smtClean="0"/>
              <a:t>9/15/2023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9F584-B3EE-4C96-8682-2905BE2031C3}" type="slidenum">
              <a:rPr lang="en-US" smtClean="0"/>
              <a:t>‹#›</a:t>
            </a:fld>
            <a:endParaRPr lang="en-US"/>
          </a:p>
        </p:txBody>
      </p:sp>
    </p:spTree>
    <p:extLst>
      <p:ext uri="{BB962C8B-B14F-4D97-AF65-F5344CB8AC3E}">
        <p14:creationId xmlns:p14="http://schemas.microsoft.com/office/powerpoint/2010/main" val="15221701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lsic-wiki.jhuapl.edu/pages/viewpage.action?pageId=1672135"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nature&#10;&#10;Description automatically generated">
            <a:extLst>
              <a:ext uri="{FF2B5EF4-FFF2-40B4-BE49-F238E27FC236}">
                <a16:creationId xmlns:a16="http://schemas.microsoft.com/office/drawing/2014/main" id="{DD663917-6D61-7B54-53BD-5435A5E00170}"/>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b="25000"/>
          <a:stretch/>
        </p:blipFill>
        <p:spPr>
          <a:xfrm>
            <a:off x="-3047" y="10"/>
            <a:ext cx="12191999" cy="6857990"/>
          </a:xfrm>
          <a:prstGeom prst="rect">
            <a:avLst/>
          </a:prstGeom>
        </p:spPr>
      </p:pic>
      <p:sp>
        <p:nvSpPr>
          <p:cNvPr id="2" name="Title 1">
            <a:extLst>
              <a:ext uri="{FF2B5EF4-FFF2-40B4-BE49-F238E27FC236}">
                <a16:creationId xmlns:a16="http://schemas.microsoft.com/office/drawing/2014/main" id="{5CFF165D-24D0-3CAA-3311-991B16CC65C2}"/>
              </a:ext>
            </a:extLst>
          </p:cNvPr>
          <p:cNvSpPr>
            <a:spLocks noGrp="1"/>
          </p:cNvSpPr>
          <p:nvPr>
            <p:ph type="ctrTitle"/>
          </p:nvPr>
        </p:nvSpPr>
        <p:spPr>
          <a:xfrm>
            <a:off x="-6094" y="279918"/>
            <a:ext cx="12188952" cy="6503437"/>
          </a:xfrm>
          <a:effectLst>
            <a:outerShdw blurRad="50800" dist="38100" dir="2700000" algn="tl" rotWithShape="0">
              <a:prstClr val="black">
                <a:alpha val="40000"/>
              </a:prstClr>
            </a:outerShdw>
          </a:effectLst>
        </p:spPr>
        <p:txBody>
          <a:bodyPr>
            <a:normAutofit/>
          </a:bodyPr>
          <a:lstStyle/>
          <a:p>
            <a:r>
              <a:rPr lang="en-US" sz="4800" u="sng" spc="50" dirty="0">
                <a:ln w="9525" cmpd="sng">
                  <a:solidFill>
                    <a:schemeClr val="tx1"/>
                  </a:solidFill>
                  <a:prstDash val="solid"/>
                </a:ln>
                <a:solidFill>
                  <a:srgbClr val="70AD47">
                    <a:tint val="1000"/>
                  </a:srgbClr>
                </a:solidFill>
                <a:effectLst>
                  <a:glow rad="38100">
                    <a:schemeClr val="accent1">
                      <a:alpha val="40000"/>
                    </a:schemeClr>
                  </a:glow>
                </a:effectLst>
                <a:latin typeface="+mn-lt"/>
                <a:cs typeface="Aharoni" panose="02010803020104030203" pitchFamily="2" charset="-79"/>
              </a:rPr>
              <a:t>Off Planet Research</a:t>
            </a:r>
            <a:br>
              <a:rPr lang="en-US" sz="2400" spc="50" dirty="0">
                <a:ln w="9525" cmpd="sng">
                  <a:solidFill>
                    <a:schemeClr val="tx1"/>
                  </a:solidFill>
                  <a:prstDash val="solid"/>
                </a:ln>
                <a:solidFill>
                  <a:srgbClr val="70AD47">
                    <a:tint val="1000"/>
                  </a:srgbClr>
                </a:solidFill>
                <a:effectLst>
                  <a:glow rad="38100">
                    <a:schemeClr val="accent1">
                      <a:alpha val="40000"/>
                    </a:schemeClr>
                  </a:glow>
                </a:effectLst>
                <a:latin typeface="+mn-lt"/>
                <a:cs typeface="Aharoni" panose="02010803020104030203" pitchFamily="2" charset="-79"/>
              </a:rPr>
            </a:br>
            <a:br>
              <a:rPr lang="en-US" sz="2400" spc="50" dirty="0">
                <a:ln w="9525" cmpd="sng">
                  <a:solidFill>
                    <a:schemeClr val="tx1"/>
                  </a:solidFill>
                  <a:prstDash val="solid"/>
                </a:ln>
                <a:solidFill>
                  <a:srgbClr val="70AD47">
                    <a:tint val="1000"/>
                  </a:srgbClr>
                </a:solidFill>
                <a:effectLst>
                  <a:glow rad="38100">
                    <a:schemeClr val="accent1">
                      <a:alpha val="40000"/>
                    </a:schemeClr>
                  </a:glow>
                </a:effectLst>
                <a:latin typeface="+mn-lt"/>
                <a:cs typeface="Aharoni" panose="02010803020104030203" pitchFamily="2" charset="-79"/>
              </a:rPr>
            </a:br>
            <a:br>
              <a:rPr lang="en-US" sz="2400" spc="50" dirty="0">
                <a:ln w="9525" cmpd="sng">
                  <a:solidFill>
                    <a:schemeClr val="tx1"/>
                  </a:solidFill>
                  <a:prstDash val="solid"/>
                </a:ln>
                <a:solidFill>
                  <a:srgbClr val="70AD47">
                    <a:tint val="1000"/>
                  </a:srgbClr>
                </a:solidFill>
                <a:effectLst>
                  <a:glow rad="38100">
                    <a:schemeClr val="accent1">
                      <a:alpha val="40000"/>
                    </a:schemeClr>
                  </a:glow>
                </a:effectLst>
                <a:latin typeface="+mn-lt"/>
                <a:cs typeface="Aharoni" panose="02010803020104030203" pitchFamily="2" charset="-79"/>
              </a:rPr>
            </a:br>
            <a:r>
              <a:rPr lang="en-US" sz="3600" spc="50" dirty="0">
                <a:ln w="9525" cmpd="sng">
                  <a:solidFill>
                    <a:schemeClr val="tx1"/>
                  </a:solidFill>
                  <a:prstDash val="solid"/>
                </a:ln>
                <a:solidFill>
                  <a:srgbClr val="70AD47">
                    <a:tint val="1000"/>
                  </a:srgbClr>
                </a:solidFill>
                <a:effectLst>
                  <a:glow rad="38100">
                    <a:schemeClr val="accent1">
                      <a:alpha val="40000"/>
                    </a:schemeClr>
                  </a:glow>
                </a:effectLst>
                <a:latin typeface="+mn-lt"/>
                <a:cs typeface="Aharoni" panose="02010803020104030203" pitchFamily="2" charset="-79"/>
              </a:rPr>
              <a:t>Simulants, Consulting, Testing, and </a:t>
            </a:r>
            <a:br>
              <a:rPr lang="en-US" sz="3600" spc="50" dirty="0">
                <a:ln w="9525" cmpd="sng">
                  <a:solidFill>
                    <a:schemeClr val="tx1"/>
                  </a:solidFill>
                  <a:prstDash val="solid"/>
                </a:ln>
                <a:solidFill>
                  <a:srgbClr val="70AD47">
                    <a:tint val="1000"/>
                  </a:srgbClr>
                </a:solidFill>
                <a:effectLst>
                  <a:glow rad="38100">
                    <a:schemeClr val="accent1">
                      <a:alpha val="40000"/>
                    </a:schemeClr>
                  </a:glow>
                </a:effectLst>
                <a:latin typeface="+mn-lt"/>
                <a:cs typeface="Aharoni" panose="02010803020104030203" pitchFamily="2" charset="-79"/>
              </a:rPr>
            </a:br>
            <a:r>
              <a:rPr lang="en-US" sz="3600" spc="50" dirty="0">
                <a:ln w="9525" cmpd="sng">
                  <a:solidFill>
                    <a:schemeClr val="tx1"/>
                  </a:solidFill>
                  <a:prstDash val="solid"/>
                </a:ln>
                <a:solidFill>
                  <a:srgbClr val="70AD47">
                    <a:tint val="1000"/>
                  </a:srgbClr>
                </a:solidFill>
                <a:effectLst>
                  <a:glow rad="38100">
                    <a:schemeClr val="accent1">
                      <a:alpha val="40000"/>
                    </a:schemeClr>
                  </a:glow>
                </a:effectLst>
                <a:latin typeface="+mn-lt"/>
                <a:cs typeface="Aharoni" panose="02010803020104030203" pitchFamily="2" charset="-79"/>
              </a:rPr>
              <a:t>Technology Development</a:t>
            </a:r>
            <a:br>
              <a:rPr lang="en-US" sz="2400" spc="50" dirty="0">
                <a:ln w="9525" cmpd="sng">
                  <a:solidFill>
                    <a:schemeClr val="tx1"/>
                  </a:solidFill>
                  <a:prstDash val="solid"/>
                </a:ln>
                <a:solidFill>
                  <a:srgbClr val="70AD47">
                    <a:tint val="1000"/>
                  </a:srgbClr>
                </a:solidFill>
                <a:effectLst>
                  <a:glow rad="38100">
                    <a:schemeClr val="accent1">
                      <a:alpha val="40000"/>
                    </a:schemeClr>
                  </a:glow>
                </a:effectLst>
                <a:latin typeface="+mn-lt"/>
                <a:cs typeface="Aharoni" panose="02010803020104030203" pitchFamily="2" charset="-79"/>
              </a:rPr>
            </a:br>
            <a:br>
              <a:rPr lang="en-US" sz="2400" spc="50" dirty="0">
                <a:ln w="9525" cmpd="sng">
                  <a:solidFill>
                    <a:schemeClr val="tx1"/>
                  </a:solidFill>
                  <a:prstDash val="solid"/>
                </a:ln>
                <a:solidFill>
                  <a:srgbClr val="70AD47">
                    <a:tint val="1000"/>
                  </a:srgbClr>
                </a:solidFill>
                <a:effectLst>
                  <a:glow rad="38100">
                    <a:schemeClr val="accent1">
                      <a:alpha val="40000"/>
                    </a:schemeClr>
                  </a:glow>
                </a:effectLst>
                <a:latin typeface="+mn-lt"/>
                <a:cs typeface="Aharoni" panose="02010803020104030203" pitchFamily="2" charset="-79"/>
              </a:rPr>
            </a:br>
            <a:br>
              <a:rPr lang="en-US" sz="2400" spc="50" dirty="0">
                <a:ln w="9525" cmpd="sng">
                  <a:solidFill>
                    <a:schemeClr val="tx1"/>
                  </a:solidFill>
                  <a:prstDash val="solid"/>
                </a:ln>
                <a:solidFill>
                  <a:srgbClr val="70AD47">
                    <a:tint val="1000"/>
                  </a:srgbClr>
                </a:solidFill>
                <a:effectLst>
                  <a:glow rad="38100">
                    <a:schemeClr val="accent1">
                      <a:alpha val="40000"/>
                    </a:schemeClr>
                  </a:glow>
                </a:effectLst>
                <a:latin typeface="+mn-lt"/>
                <a:cs typeface="Aharoni" panose="02010803020104030203" pitchFamily="2" charset="-79"/>
              </a:rPr>
            </a:br>
            <a:r>
              <a:rPr lang="en-US" sz="4000" spc="50" dirty="0">
                <a:ln w="9525" cmpd="sng">
                  <a:solidFill>
                    <a:schemeClr val="tx1"/>
                  </a:solidFill>
                  <a:prstDash val="solid"/>
                </a:ln>
                <a:solidFill>
                  <a:srgbClr val="70AD47">
                    <a:tint val="1000"/>
                  </a:srgbClr>
                </a:solidFill>
                <a:effectLst>
                  <a:glow rad="38100">
                    <a:schemeClr val="accent1">
                      <a:alpha val="40000"/>
                    </a:schemeClr>
                  </a:glow>
                </a:effectLst>
                <a:latin typeface="+mn-lt"/>
                <a:cs typeface="Aharoni" panose="02010803020104030203" pitchFamily="2" charset="-79"/>
              </a:rPr>
              <a:t>NASA and NSF SBIRs:</a:t>
            </a:r>
            <a:br>
              <a:rPr lang="en-US" sz="4000" spc="50" dirty="0">
                <a:ln w="9525" cmpd="sng">
                  <a:solidFill>
                    <a:schemeClr val="tx1"/>
                  </a:solidFill>
                  <a:prstDash val="solid"/>
                </a:ln>
                <a:solidFill>
                  <a:srgbClr val="70AD47">
                    <a:tint val="1000"/>
                  </a:srgbClr>
                </a:solidFill>
                <a:effectLst>
                  <a:glow rad="38100">
                    <a:schemeClr val="accent1">
                      <a:alpha val="40000"/>
                    </a:schemeClr>
                  </a:glow>
                </a:effectLst>
                <a:latin typeface="+mn-lt"/>
                <a:cs typeface="Aharoni" panose="02010803020104030203" pitchFamily="2" charset="-79"/>
              </a:rPr>
            </a:br>
            <a:r>
              <a:rPr lang="en-US" sz="3600" spc="50" dirty="0">
                <a:ln w="9525" cmpd="sng">
                  <a:solidFill>
                    <a:schemeClr val="tx1"/>
                  </a:solidFill>
                  <a:prstDash val="solid"/>
                </a:ln>
                <a:solidFill>
                  <a:srgbClr val="70AD47">
                    <a:tint val="1000"/>
                  </a:srgbClr>
                </a:solidFill>
                <a:effectLst>
                  <a:glow rad="38100">
                    <a:schemeClr val="accent1">
                      <a:alpha val="40000"/>
                    </a:schemeClr>
                  </a:glow>
                </a:effectLst>
                <a:latin typeface="+mn-lt"/>
                <a:cs typeface="Aharoni" panose="02010803020104030203" pitchFamily="2" charset="-79"/>
              </a:rPr>
              <a:t>Icy Regolith Simulants</a:t>
            </a:r>
            <a:br>
              <a:rPr lang="en-US" sz="3600" spc="50" dirty="0">
                <a:ln w="9525" cmpd="sng">
                  <a:solidFill>
                    <a:schemeClr val="tx1"/>
                  </a:solidFill>
                  <a:prstDash val="solid"/>
                </a:ln>
                <a:solidFill>
                  <a:srgbClr val="70AD47">
                    <a:tint val="1000"/>
                  </a:srgbClr>
                </a:solidFill>
                <a:effectLst>
                  <a:glow rad="38100">
                    <a:schemeClr val="accent1">
                      <a:alpha val="40000"/>
                    </a:schemeClr>
                  </a:glow>
                </a:effectLst>
                <a:latin typeface="+mn-lt"/>
                <a:cs typeface="Aharoni" panose="02010803020104030203" pitchFamily="2" charset="-79"/>
              </a:rPr>
            </a:br>
            <a:r>
              <a:rPr lang="en-US" sz="3600" spc="50" dirty="0">
                <a:ln w="9525" cmpd="sng">
                  <a:solidFill>
                    <a:schemeClr val="tx1"/>
                  </a:solidFill>
                  <a:prstDash val="solid"/>
                </a:ln>
                <a:solidFill>
                  <a:srgbClr val="70AD47">
                    <a:tint val="1000"/>
                  </a:srgbClr>
                </a:solidFill>
                <a:effectLst>
                  <a:glow rad="38100">
                    <a:schemeClr val="accent1">
                      <a:alpha val="40000"/>
                    </a:schemeClr>
                  </a:glow>
                </a:effectLst>
                <a:latin typeface="+mn-lt"/>
                <a:cs typeface="Aharoni" panose="02010803020104030203" pitchFamily="2" charset="-79"/>
              </a:rPr>
              <a:t>Dust Tolerant Flexible Seals</a:t>
            </a:r>
            <a:br>
              <a:rPr lang="en-US" sz="3600" spc="50" dirty="0">
                <a:ln w="9525" cmpd="sng">
                  <a:solidFill>
                    <a:schemeClr val="tx1"/>
                  </a:solidFill>
                  <a:prstDash val="solid"/>
                </a:ln>
                <a:solidFill>
                  <a:srgbClr val="70AD47">
                    <a:tint val="1000"/>
                  </a:srgbClr>
                </a:solidFill>
                <a:effectLst>
                  <a:glow rad="38100">
                    <a:schemeClr val="accent1">
                      <a:alpha val="40000"/>
                    </a:schemeClr>
                  </a:glow>
                </a:effectLst>
                <a:latin typeface="+mn-lt"/>
                <a:cs typeface="Aharoni" panose="02010803020104030203" pitchFamily="2" charset="-79"/>
              </a:rPr>
            </a:br>
            <a:r>
              <a:rPr lang="en-US" sz="3600" spc="50" dirty="0">
                <a:ln w="9525" cmpd="sng">
                  <a:solidFill>
                    <a:schemeClr val="tx1"/>
                  </a:solidFill>
                  <a:prstDash val="solid"/>
                </a:ln>
                <a:solidFill>
                  <a:srgbClr val="70AD47">
                    <a:tint val="1000"/>
                  </a:srgbClr>
                </a:solidFill>
                <a:effectLst>
                  <a:glow rad="38100">
                    <a:schemeClr val="accent1">
                      <a:alpha val="40000"/>
                    </a:schemeClr>
                  </a:glow>
                </a:effectLst>
                <a:latin typeface="+mn-lt"/>
                <a:cs typeface="Aharoni" panose="02010803020104030203" pitchFamily="2" charset="-79"/>
              </a:rPr>
              <a:t>Removable Protective Cover</a:t>
            </a:r>
            <a:br>
              <a:rPr lang="en-US" sz="3600" spc="50" dirty="0">
                <a:ln w="9525" cmpd="sng">
                  <a:solidFill>
                    <a:schemeClr val="tx1"/>
                  </a:solidFill>
                  <a:prstDash val="solid"/>
                </a:ln>
                <a:solidFill>
                  <a:srgbClr val="70AD47">
                    <a:tint val="1000"/>
                  </a:srgbClr>
                </a:solidFill>
                <a:effectLst>
                  <a:glow rad="38100">
                    <a:schemeClr val="accent1">
                      <a:alpha val="40000"/>
                    </a:schemeClr>
                  </a:glow>
                </a:effectLst>
                <a:latin typeface="+mn-lt"/>
                <a:cs typeface="Aharoni" panose="02010803020104030203" pitchFamily="2" charset="-79"/>
              </a:rPr>
            </a:br>
            <a:r>
              <a:rPr lang="en-US" sz="3600" spc="50" dirty="0">
                <a:ln w="9525" cmpd="sng">
                  <a:solidFill>
                    <a:schemeClr val="tx1"/>
                  </a:solidFill>
                  <a:prstDash val="solid"/>
                </a:ln>
                <a:solidFill>
                  <a:srgbClr val="70AD47">
                    <a:tint val="1000"/>
                  </a:srgbClr>
                </a:solidFill>
                <a:effectLst>
                  <a:glow rad="38100">
                    <a:schemeClr val="accent1">
                      <a:alpha val="40000"/>
                    </a:schemeClr>
                  </a:glow>
                </a:effectLst>
                <a:latin typeface="+mn-lt"/>
                <a:cs typeface="Aharoni" panose="02010803020104030203" pitchFamily="2" charset="-79"/>
              </a:rPr>
              <a:t>Dust Tolerant Connectors</a:t>
            </a:r>
            <a:br>
              <a:rPr lang="en-US" sz="3600" spc="50" dirty="0">
                <a:ln w="9525" cmpd="sng">
                  <a:solidFill>
                    <a:schemeClr val="tx1"/>
                  </a:solidFill>
                  <a:prstDash val="solid"/>
                </a:ln>
                <a:solidFill>
                  <a:srgbClr val="70AD47">
                    <a:tint val="1000"/>
                  </a:srgbClr>
                </a:solidFill>
                <a:effectLst>
                  <a:glow rad="38100">
                    <a:schemeClr val="accent1">
                      <a:alpha val="40000"/>
                    </a:schemeClr>
                  </a:glow>
                </a:effectLst>
                <a:latin typeface="+mn-lt"/>
                <a:cs typeface="Aharoni" panose="02010803020104030203" pitchFamily="2" charset="-79"/>
              </a:rPr>
            </a:br>
            <a:br>
              <a:rPr lang="en-US" sz="3600" spc="50" dirty="0">
                <a:ln w="9525" cmpd="sng">
                  <a:solidFill>
                    <a:schemeClr val="tx1"/>
                  </a:solidFill>
                  <a:prstDash val="solid"/>
                </a:ln>
                <a:solidFill>
                  <a:srgbClr val="70AD47">
                    <a:tint val="1000"/>
                  </a:srgbClr>
                </a:solidFill>
                <a:effectLst>
                  <a:glow rad="38100">
                    <a:schemeClr val="accent1">
                      <a:alpha val="40000"/>
                    </a:schemeClr>
                  </a:glow>
                </a:effectLst>
                <a:latin typeface="+mn-lt"/>
                <a:cs typeface="Aharoni" panose="02010803020104030203" pitchFamily="2" charset="-79"/>
              </a:rPr>
            </a:br>
            <a:r>
              <a:rPr lang="en-US" sz="2400" spc="50" dirty="0">
                <a:ln w="9525" cmpd="sng">
                  <a:solidFill>
                    <a:schemeClr val="tx1"/>
                  </a:solidFill>
                  <a:prstDash val="solid"/>
                </a:ln>
                <a:solidFill>
                  <a:srgbClr val="70AD47">
                    <a:tint val="1000"/>
                  </a:srgbClr>
                </a:solidFill>
                <a:effectLst>
                  <a:glow rad="38100">
                    <a:schemeClr val="accent1">
                      <a:alpha val="40000"/>
                    </a:schemeClr>
                  </a:glow>
                </a:effectLst>
                <a:latin typeface="+mn-lt"/>
                <a:cs typeface="Aharoni" panose="02010803020104030203" pitchFamily="2" charset="-79"/>
              </a:rPr>
              <a:t>Speaking Today: Melissa Roth</a:t>
            </a:r>
            <a:endParaRPr lang="en-US" sz="5400" spc="50" dirty="0">
              <a:ln w="9525" cmpd="sng">
                <a:solidFill>
                  <a:schemeClr val="tx1"/>
                </a:solidFill>
                <a:prstDash val="solid"/>
              </a:ln>
              <a:solidFill>
                <a:srgbClr val="70AD47">
                  <a:tint val="1000"/>
                </a:srgbClr>
              </a:solidFill>
              <a:effectLst>
                <a:glow rad="38100">
                  <a:schemeClr val="accent1">
                    <a:alpha val="40000"/>
                  </a:schemeClr>
                </a:glow>
              </a:effectLst>
              <a:latin typeface="+mn-lt"/>
              <a:cs typeface="Aharoni" panose="02010803020104030203" pitchFamily="2" charset="-79"/>
            </a:endParaRPr>
          </a:p>
        </p:txBody>
      </p:sp>
      <p:sp>
        <p:nvSpPr>
          <p:cNvPr id="3" name="TextBox 2">
            <a:extLst>
              <a:ext uri="{FF2B5EF4-FFF2-40B4-BE49-F238E27FC236}">
                <a16:creationId xmlns:a16="http://schemas.microsoft.com/office/drawing/2014/main" id="{C9F847C7-CB2F-1789-A577-A4CEC3EDEE4D}"/>
              </a:ext>
            </a:extLst>
          </p:cNvPr>
          <p:cNvSpPr txBox="1"/>
          <p:nvPr/>
        </p:nvSpPr>
        <p:spPr>
          <a:xfrm>
            <a:off x="10043163" y="6541005"/>
            <a:ext cx="2347538" cy="276999"/>
          </a:xfrm>
          <a:prstGeom prst="rect">
            <a:avLst/>
          </a:prstGeom>
          <a:noFill/>
        </p:spPr>
        <p:txBody>
          <a:bodyPr wrap="square" rtlCol="0">
            <a:spAutoFit/>
          </a:bodyPr>
          <a:lstStyle/>
          <a:p>
            <a:r>
              <a:rPr lang="en-US" sz="1200" dirty="0"/>
              <a:t>Off Planet Research, LLC  2023</a:t>
            </a:r>
          </a:p>
        </p:txBody>
      </p:sp>
    </p:spTree>
    <p:extLst>
      <p:ext uri="{BB962C8B-B14F-4D97-AF65-F5344CB8AC3E}">
        <p14:creationId xmlns:p14="http://schemas.microsoft.com/office/powerpoint/2010/main" val="308319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62E96-3942-6848-A01C-565689F91922}"/>
              </a:ext>
            </a:extLst>
          </p:cNvPr>
          <p:cNvSpPr txBox="1"/>
          <p:nvPr/>
        </p:nvSpPr>
        <p:spPr>
          <a:xfrm>
            <a:off x="472947" y="1062582"/>
            <a:ext cx="11517235" cy="5755422"/>
          </a:xfrm>
          <a:prstGeom prst="rect">
            <a:avLst/>
          </a:prstGeom>
          <a:noFill/>
        </p:spPr>
        <p:txBody>
          <a:bodyPr wrap="square" rtlCol="0">
            <a:spAutoFit/>
          </a:bodyPr>
          <a:lstStyle/>
          <a:p>
            <a:r>
              <a:rPr lang="en-US" sz="2400" dirty="0"/>
              <a:t>General Simulants:</a:t>
            </a:r>
          </a:p>
          <a:p>
            <a:r>
              <a:rPr lang="en-US" sz="2400" dirty="0"/>
              <a:t>OPRH2N </a:t>
            </a:r>
            <a:r>
              <a:rPr lang="en-US" sz="2400" b="1" dirty="0"/>
              <a:t>Near Highland simulant</a:t>
            </a:r>
            <a:r>
              <a:rPr lang="en-US" sz="2400" dirty="0"/>
              <a:t> (anorthosite-rich)</a:t>
            </a:r>
            <a:br>
              <a:rPr lang="en-US" sz="2400" dirty="0"/>
            </a:br>
            <a:r>
              <a:rPr lang="en-US" sz="2400" dirty="0"/>
              <a:t>OPRH3N </a:t>
            </a:r>
            <a:r>
              <a:rPr lang="en-US" sz="2400" b="1" dirty="0"/>
              <a:t>Far Highland simulant</a:t>
            </a:r>
            <a:r>
              <a:rPr lang="en-US" sz="2400" dirty="0"/>
              <a:t> (anorthosite-rich)</a:t>
            </a:r>
          </a:p>
          <a:p>
            <a:r>
              <a:rPr lang="en-US" sz="2400" dirty="0"/>
              <a:t>OPRH4N </a:t>
            </a:r>
            <a:r>
              <a:rPr lang="en-US" sz="2400" b="1" dirty="0"/>
              <a:t>PAN Highland simulant </a:t>
            </a:r>
            <a:r>
              <a:rPr lang="en-US" sz="2400" dirty="0"/>
              <a:t>(anorthosite-rich)</a:t>
            </a:r>
            <a:br>
              <a:rPr lang="en-US" sz="2400" dirty="0"/>
            </a:br>
            <a:r>
              <a:rPr lang="en-US" sz="2400" dirty="0"/>
              <a:t>OPRL2N </a:t>
            </a:r>
            <a:r>
              <a:rPr lang="en-US" sz="2400" b="1" dirty="0"/>
              <a:t>Mare simulant</a:t>
            </a:r>
            <a:r>
              <a:rPr lang="en-US" sz="2400" dirty="0"/>
              <a:t> (basalt-rich)</a:t>
            </a:r>
            <a:br>
              <a:rPr lang="en-US" sz="2400" dirty="0"/>
            </a:br>
            <a:endParaRPr lang="en-US" sz="2400" dirty="0"/>
          </a:p>
          <a:p>
            <a:r>
              <a:rPr lang="en-US" sz="2400" dirty="0"/>
              <a:t>Specialized Simulants:</a:t>
            </a:r>
          </a:p>
          <a:p>
            <a:r>
              <a:rPr lang="en-US" sz="2400" dirty="0"/>
              <a:t>Simulants with </a:t>
            </a:r>
            <a:r>
              <a:rPr lang="en-US" sz="2400" b="1" dirty="0"/>
              <a:t>Increased Magnetic Response</a:t>
            </a:r>
          </a:p>
          <a:p>
            <a:r>
              <a:rPr lang="en-US" sz="2400" dirty="0"/>
              <a:t>OPRL2NT </a:t>
            </a:r>
            <a:r>
              <a:rPr lang="en-US" sz="2400" b="1" dirty="0"/>
              <a:t>Mare simulant</a:t>
            </a:r>
            <a:r>
              <a:rPr lang="en-US" sz="2400" dirty="0"/>
              <a:t> (basalt-rich) higher titanium</a:t>
            </a:r>
          </a:p>
          <a:p>
            <a:r>
              <a:rPr lang="en-US" sz="2400" dirty="0"/>
              <a:t>Simulants with increased magnetic response</a:t>
            </a:r>
            <a:br>
              <a:rPr lang="en-US" sz="2400" dirty="0"/>
            </a:br>
            <a:r>
              <a:rPr lang="en-US" sz="2400" dirty="0"/>
              <a:t>OPRFLCROSS2 </a:t>
            </a:r>
            <a:r>
              <a:rPr lang="en-US" sz="2400" b="1" dirty="0"/>
              <a:t>Lunar Ice simulant</a:t>
            </a:r>
          </a:p>
          <a:p>
            <a:endParaRPr lang="en-US" sz="2400" b="1" dirty="0"/>
          </a:p>
          <a:p>
            <a:r>
              <a:rPr lang="en-US" sz="2000" dirty="0"/>
              <a:t>We also provide custom simulants and agglutinates. Our custom simulants can be as simple as adding an additive (</a:t>
            </a:r>
            <a:r>
              <a:rPr lang="en-US" sz="2000" dirty="0" err="1"/>
              <a:t>ie</a:t>
            </a:r>
            <a:r>
              <a:rPr lang="en-US" sz="2000" dirty="0"/>
              <a:t>. ilmenite or glass), replicating an Apollo sample, or creating a new and unique simulant specific to the type of testing the client is conducting. We can alter the particle size distribution or mineral composition to fit the requirements of the testing. </a:t>
            </a:r>
            <a:endParaRPr lang="en-US" sz="3600" dirty="0"/>
          </a:p>
        </p:txBody>
      </p:sp>
      <p:sp>
        <p:nvSpPr>
          <p:cNvPr id="7" name="TextBox 6">
            <a:extLst>
              <a:ext uri="{FF2B5EF4-FFF2-40B4-BE49-F238E27FC236}">
                <a16:creationId xmlns:a16="http://schemas.microsoft.com/office/drawing/2014/main" id="{29855856-567C-4C99-8578-6D2CE5EEB7D9}"/>
              </a:ext>
            </a:extLst>
          </p:cNvPr>
          <p:cNvSpPr txBox="1"/>
          <p:nvPr/>
        </p:nvSpPr>
        <p:spPr>
          <a:xfrm>
            <a:off x="10043163" y="6541005"/>
            <a:ext cx="2347538" cy="276999"/>
          </a:xfrm>
          <a:prstGeom prst="rect">
            <a:avLst/>
          </a:prstGeom>
          <a:noFill/>
        </p:spPr>
        <p:txBody>
          <a:bodyPr wrap="square" rtlCol="0">
            <a:spAutoFit/>
          </a:bodyPr>
          <a:lstStyle/>
          <a:p>
            <a:r>
              <a:rPr lang="en-US" sz="1200" dirty="0"/>
              <a:t>Off Planet Research, LLC  2023</a:t>
            </a:r>
          </a:p>
        </p:txBody>
      </p:sp>
      <p:grpSp>
        <p:nvGrpSpPr>
          <p:cNvPr id="10" name="Group 9">
            <a:extLst>
              <a:ext uri="{FF2B5EF4-FFF2-40B4-BE49-F238E27FC236}">
                <a16:creationId xmlns:a16="http://schemas.microsoft.com/office/drawing/2014/main" id="{8EEF9BD0-D2ED-E971-45D4-7B48E68F5283}"/>
              </a:ext>
            </a:extLst>
          </p:cNvPr>
          <p:cNvGrpSpPr/>
          <p:nvPr/>
        </p:nvGrpSpPr>
        <p:grpSpPr>
          <a:xfrm>
            <a:off x="9540534" y="316995"/>
            <a:ext cx="2496818" cy="2453572"/>
            <a:chOff x="9540534" y="316995"/>
            <a:chExt cx="2496818" cy="2453572"/>
          </a:xfrm>
        </p:grpSpPr>
        <p:pic>
          <p:nvPicPr>
            <p:cNvPr id="11" name="Picture 10" descr="A view of the earth from space&#10;&#10;Description automatically generated with medium confidence">
              <a:extLst>
                <a:ext uri="{FF2B5EF4-FFF2-40B4-BE49-F238E27FC236}">
                  <a16:creationId xmlns:a16="http://schemas.microsoft.com/office/drawing/2014/main" id="{B0579640-B1ED-C516-FF61-3F194573F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0534" y="316995"/>
              <a:ext cx="2449648" cy="2443089"/>
            </a:xfrm>
            <a:prstGeom prst="rect">
              <a:avLst/>
            </a:prstGeom>
          </p:spPr>
        </p:pic>
        <p:sp>
          <p:nvSpPr>
            <p:cNvPr id="12" name="TextBox 11">
              <a:extLst>
                <a:ext uri="{FF2B5EF4-FFF2-40B4-BE49-F238E27FC236}">
                  <a16:creationId xmlns:a16="http://schemas.microsoft.com/office/drawing/2014/main" id="{7ABDAEC5-35DA-F564-31AD-5F4C62D17BC0}"/>
                </a:ext>
              </a:extLst>
            </p:cNvPr>
            <p:cNvSpPr txBox="1"/>
            <p:nvPr/>
          </p:nvSpPr>
          <p:spPr>
            <a:xfrm>
              <a:off x="10396511" y="2508957"/>
              <a:ext cx="1640841" cy="261610"/>
            </a:xfrm>
            <a:prstGeom prst="rect">
              <a:avLst/>
            </a:prstGeom>
            <a:noFill/>
          </p:spPr>
          <p:txBody>
            <a:bodyPr wrap="square" rtlCol="0">
              <a:spAutoFit/>
            </a:bodyPr>
            <a:lstStyle/>
            <a:p>
              <a:r>
                <a:rPr lang="en-US" sz="1100" dirty="0"/>
                <a:t>Off Planet Research, LLC</a:t>
              </a:r>
            </a:p>
          </p:txBody>
        </p:sp>
      </p:grpSp>
      <p:pic>
        <p:nvPicPr>
          <p:cNvPr id="9" name="Picture 8">
            <a:extLst>
              <a:ext uri="{FF2B5EF4-FFF2-40B4-BE49-F238E27FC236}">
                <a16:creationId xmlns:a16="http://schemas.microsoft.com/office/drawing/2014/main" id="{B7054049-B6B0-46E2-B935-1BD35BA22FF7}"/>
              </a:ext>
            </a:extLst>
          </p:cNvPr>
          <p:cNvPicPr>
            <a:picLocks noChangeAspect="1"/>
          </p:cNvPicPr>
          <p:nvPr/>
        </p:nvPicPr>
        <p:blipFill>
          <a:blip r:embed="rId4"/>
          <a:stretch>
            <a:fillRect/>
          </a:stretch>
        </p:blipFill>
        <p:spPr>
          <a:xfrm>
            <a:off x="7559110" y="2037656"/>
            <a:ext cx="2484053" cy="2782688"/>
          </a:xfrm>
          <a:prstGeom prst="rect">
            <a:avLst/>
          </a:prstGeom>
          <a:effectLst>
            <a:softEdge rad="31750"/>
          </a:effectLst>
        </p:spPr>
      </p:pic>
      <p:sp>
        <p:nvSpPr>
          <p:cNvPr id="2" name="Title 1">
            <a:extLst>
              <a:ext uri="{FF2B5EF4-FFF2-40B4-BE49-F238E27FC236}">
                <a16:creationId xmlns:a16="http://schemas.microsoft.com/office/drawing/2014/main" id="{2AA6CC3A-8C10-4A3D-2D8D-5A16EA760695}"/>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latin typeface="+mn-lt"/>
              </a:rPr>
              <a:t>OPR Simulants</a:t>
            </a:r>
          </a:p>
        </p:txBody>
      </p:sp>
    </p:spTree>
    <p:extLst>
      <p:ext uri="{BB962C8B-B14F-4D97-AF65-F5344CB8AC3E}">
        <p14:creationId xmlns:p14="http://schemas.microsoft.com/office/powerpoint/2010/main" val="1871655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D1DD911-D0F1-4B5E-827A-F3896F3E9C0B}"/>
              </a:ext>
            </a:extLst>
          </p:cNvPr>
          <p:cNvPicPr>
            <a:picLocks noChangeAspect="1"/>
          </p:cNvPicPr>
          <p:nvPr/>
        </p:nvPicPr>
        <p:blipFill rotWithShape="1">
          <a:blip r:embed="rId2">
            <a:alphaModFix amt="50000"/>
          </a:blip>
          <a:srcRect b="4801"/>
          <a:stretch/>
        </p:blipFill>
        <p:spPr>
          <a:xfrm>
            <a:off x="38313" y="15767"/>
            <a:ext cx="12138237" cy="6484721"/>
          </a:xfrm>
          <a:prstGeom prst="rect">
            <a:avLst/>
          </a:prstGeom>
        </p:spPr>
      </p:pic>
      <p:sp>
        <p:nvSpPr>
          <p:cNvPr id="2" name="Title 1"/>
          <p:cNvSpPr>
            <a:spLocks noGrp="1"/>
          </p:cNvSpPr>
          <p:nvPr>
            <p:ph type="title"/>
          </p:nvPr>
        </p:nvSpPr>
        <p:spPr>
          <a:xfrm>
            <a:off x="849631" y="222524"/>
            <a:ext cx="10515600" cy="1325563"/>
          </a:xfrm>
        </p:spPr>
        <p:txBody>
          <a:bodyPr>
            <a:normAutofit/>
          </a:bodyPr>
          <a:lstStyle/>
          <a:p>
            <a:pPr algn="ctr"/>
            <a:r>
              <a:rPr lang="en-US" sz="4800" dirty="0">
                <a:latin typeface="+mn-lt"/>
              </a:rPr>
              <a:t>Regolith/Surface Interface Subgroup</a:t>
            </a:r>
          </a:p>
        </p:txBody>
      </p:sp>
      <p:pic>
        <p:nvPicPr>
          <p:cNvPr id="4" name="Picture 3">
            <a:extLst>
              <a:ext uri="{FF2B5EF4-FFF2-40B4-BE49-F238E27FC236}">
                <a16:creationId xmlns:a16="http://schemas.microsoft.com/office/drawing/2014/main" id="{9E758471-E176-B73A-BF54-A5C9333EF9CD}"/>
              </a:ext>
            </a:extLst>
          </p:cNvPr>
          <p:cNvPicPr>
            <a:picLocks noChangeAspect="1"/>
          </p:cNvPicPr>
          <p:nvPr/>
        </p:nvPicPr>
        <p:blipFill>
          <a:blip r:embed="rId3"/>
          <a:stretch>
            <a:fillRect/>
          </a:stretch>
        </p:blipFill>
        <p:spPr>
          <a:xfrm>
            <a:off x="5193031" y="2040046"/>
            <a:ext cx="1828800" cy="1828800"/>
          </a:xfrm>
          <a:prstGeom prst="rect">
            <a:avLst/>
          </a:prstGeom>
        </p:spPr>
      </p:pic>
      <p:sp>
        <p:nvSpPr>
          <p:cNvPr id="5" name="Rectangle 4">
            <a:extLst>
              <a:ext uri="{FF2B5EF4-FFF2-40B4-BE49-F238E27FC236}">
                <a16:creationId xmlns:a16="http://schemas.microsoft.com/office/drawing/2014/main" id="{7B852428-A6EE-E863-F79E-44D916988082}"/>
              </a:ext>
            </a:extLst>
          </p:cNvPr>
          <p:cNvSpPr/>
          <p:nvPr/>
        </p:nvSpPr>
        <p:spPr>
          <a:xfrm>
            <a:off x="4467037" y="3878314"/>
            <a:ext cx="3280788" cy="1279775"/>
          </a:xfrm>
          <a:prstGeom prst="rect">
            <a:avLst/>
          </a:prstGeom>
          <a:no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1600" dirty="0">
                <a:solidFill>
                  <a:schemeClr val="tx1"/>
                </a:solidFill>
              </a:rPr>
              <a:t>RSI Homepage</a:t>
            </a:r>
          </a:p>
          <a:p>
            <a:pPr algn="ctr"/>
            <a:r>
              <a:rPr lang="en-US" sz="1600" dirty="0">
                <a:solidFill>
                  <a:schemeClr val="bg1"/>
                </a:solidFill>
                <a:hlinkClick r:id="rId4"/>
              </a:rPr>
              <a:t>https://lsic-wiki.jhuapl.edu/pages/viewpage.action?pageId=1672135</a:t>
            </a:r>
            <a:r>
              <a:rPr lang="en-US" sz="1600" dirty="0">
                <a:solidFill>
                  <a:schemeClr val="bg1"/>
                </a:solidFill>
              </a:rPr>
              <a:t> </a:t>
            </a:r>
          </a:p>
        </p:txBody>
      </p:sp>
      <p:sp>
        <p:nvSpPr>
          <p:cNvPr id="6" name="Content Placeholder 2">
            <a:extLst>
              <a:ext uri="{FF2B5EF4-FFF2-40B4-BE49-F238E27FC236}">
                <a16:creationId xmlns:a16="http://schemas.microsoft.com/office/drawing/2014/main" id="{AECB0176-FE93-904F-9EDD-6355803362CB}"/>
              </a:ext>
            </a:extLst>
          </p:cNvPr>
          <p:cNvSpPr txBox="1">
            <a:spLocks/>
          </p:cNvSpPr>
          <p:nvPr/>
        </p:nvSpPr>
        <p:spPr>
          <a:xfrm>
            <a:off x="1642188" y="5625005"/>
            <a:ext cx="8717898" cy="1125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dirty="0"/>
              <a:t>Monthly Meetings: 4th Tuesday of every month, 1 p.m. ET</a:t>
            </a:r>
          </a:p>
          <a:p>
            <a:pPr marL="0" indent="0" algn="ctr">
              <a:buFont typeface="Arial" panose="020B0604020202020204" pitchFamily="34" charset="0"/>
              <a:buNone/>
            </a:pPr>
            <a:r>
              <a:rPr lang="en-US" i="1" dirty="0"/>
              <a:t>Email: melissa@offplanetresearch.com</a:t>
            </a:r>
          </a:p>
          <a:p>
            <a:pPr marL="0" indent="0" algn="ctr">
              <a:buFont typeface="Arial" panose="020B0604020202020204" pitchFamily="34" charset="0"/>
              <a:buNone/>
            </a:pPr>
            <a:endParaRPr lang="en-US" i="1" dirty="0"/>
          </a:p>
        </p:txBody>
      </p:sp>
    </p:spTree>
    <p:extLst>
      <p:ext uri="{BB962C8B-B14F-4D97-AF65-F5344CB8AC3E}">
        <p14:creationId xmlns:p14="http://schemas.microsoft.com/office/powerpoint/2010/main" val="887158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D68A22D-62A0-CF4E-ACC8-D13CC9F41353}"/>
              </a:ext>
            </a:extLst>
          </p:cNvPr>
          <p:cNvSpPr>
            <a:spLocks noGrp="1"/>
          </p:cNvSpPr>
          <p:nvPr>
            <p:ph type="sldNum" sz="quarter" idx="12"/>
          </p:nvPr>
        </p:nvSpPr>
        <p:spPr/>
        <p:txBody>
          <a:bodyPr/>
          <a:lstStyle/>
          <a:p>
            <a:fld id="{4EBCDCBD-78E1-0D41-A999-31B5EBF8E02C}" type="slidenum">
              <a:rPr lang="en-US" smtClean="0"/>
              <a:pPr/>
              <a:t>4</a:t>
            </a:fld>
            <a:endParaRPr lang="en-US" dirty="0"/>
          </a:p>
        </p:txBody>
      </p:sp>
      <p:sp>
        <p:nvSpPr>
          <p:cNvPr id="2" name="Title 1"/>
          <p:cNvSpPr>
            <a:spLocks noGrp="1"/>
          </p:cNvSpPr>
          <p:nvPr>
            <p:ph type="title"/>
          </p:nvPr>
        </p:nvSpPr>
        <p:spPr/>
        <p:txBody>
          <a:bodyPr>
            <a:noAutofit/>
          </a:bodyPr>
          <a:lstStyle/>
          <a:p>
            <a:pPr algn="ctr"/>
            <a:r>
              <a:rPr lang="en-US" sz="3600" dirty="0">
                <a:latin typeface="+mn-lt"/>
              </a:rPr>
              <a:t>Crosstalk: Regolith/Surface Interface and Vacuum/Exosphere Environment</a:t>
            </a:r>
          </a:p>
        </p:txBody>
      </p:sp>
      <p:sp>
        <p:nvSpPr>
          <p:cNvPr id="9" name="Content Placeholder 2">
            <a:extLst>
              <a:ext uri="{FF2B5EF4-FFF2-40B4-BE49-F238E27FC236}">
                <a16:creationId xmlns:a16="http://schemas.microsoft.com/office/drawing/2014/main" id="{576F1CE4-5162-CA15-0BAF-FD08A3A94130}"/>
              </a:ext>
            </a:extLst>
          </p:cNvPr>
          <p:cNvSpPr txBox="1">
            <a:spLocks/>
          </p:cNvSpPr>
          <p:nvPr/>
        </p:nvSpPr>
        <p:spPr>
          <a:xfrm>
            <a:off x="979714" y="1865152"/>
            <a:ext cx="4744436" cy="4802187"/>
          </a:xfrm>
          <a:prstGeom prst="rect">
            <a:avLst/>
          </a:prstGeom>
        </p:spPr>
        <p:txBody>
          <a:bodyPr vert="horz" lIns="0" tIns="0" rIns="0" bIns="0" rtlCol="0">
            <a:normAutofit/>
          </a:bodyPr>
          <a:lst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000" kern="1200">
                <a:solidFill>
                  <a:schemeClr val="bg1"/>
                </a:solidFill>
                <a:latin typeface="+mn-lt"/>
                <a:ea typeface="+mn-ea"/>
                <a:cs typeface="+mn-cs"/>
              </a:defRPr>
            </a:lvl1pPr>
            <a:lvl2pPr marL="693738" marR="0" indent="-246063" algn="l" defTabSz="914400" rtl="0" eaLnBrk="1" fontAlgn="auto" latinLnBrk="0" hangingPunct="1">
              <a:lnSpc>
                <a:spcPct val="100000"/>
              </a:lnSpc>
              <a:spcBef>
                <a:spcPts val="400"/>
              </a:spcBef>
              <a:spcAft>
                <a:spcPts val="0"/>
              </a:spcAft>
              <a:buClrTx/>
              <a:buSzTx/>
              <a:buFont typeface=".AppleSystemUIFont" charset="-120"/>
              <a:buChar char="-"/>
              <a:tabLst/>
              <a:defRPr sz="1600" kern="1200">
                <a:solidFill>
                  <a:schemeClr val="bg1"/>
                </a:solidFill>
                <a:latin typeface="+mn-lt"/>
                <a:ea typeface="+mn-ea"/>
                <a:cs typeface="+mn-cs"/>
              </a:defRPr>
            </a:lvl2pPr>
            <a:lvl3pPr marL="1150938" marR="0" indent="-228600" algn="l" defTabSz="914400" rtl="0" eaLnBrk="1" fontAlgn="auto" latinLnBrk="0" hangingPunct="1">
              <a:lnSpc>
                <a:spcPct val="100000"/>
              </a:lnSpc>
              <a:spcBef>
                <a:spcPts val="400"/>
              </a:spcBef>
              <a:spcAft>
                <a:spcPts val="0"/>
              </a:spcAft>
              <a:buClrTx/>
              <a:buSzPct val="80000"/>
              <a:buFont typeface="Wingdings" charset="2"/>
              <a:buChar char="§"/>
              <a:tabLst/>
              <a:defRPr sz="1600" kern="1200">
                <a:solidFill>
                  <a:schemeClr val="bg1"/>
                </a:solidFill>
                <a:latin typeface="+mn-lt"/>
                <a:ea typeface="+mn-ea"/>
                <a:cs typeface="+mn-cs"/>
              </a:defRPr>
            </a:lvl3pPr>
            <a:lvl4pPr marL="1606550" marR="0" indent="-227013" algn="l" defTabSz="914400" rtl="0" eaLnBrk="1" fontAlgn="auto" latinLnBrk="0" hangingPunct="1">
              <a:lnSpc>
                <a:spcPct val="100000"/>
              </a:lnSpc>
              <a:spcBef>
                <a:spcPts val="400"/>
              </a:spcBef>
              <a:spcAft>
                <a:spcPts val="0"/>
              </a:spcAft>
              <a:buClrTx/>
              <a:buSzPct val="80000"/>
              <a:buFont typeface="Courier New" charset="0"/>
              <a:buChar char="o"/>
              <a:tabLst/>
              <a:defRPr sz="1600" kern="1200">
                <a:solidFill>
                  <a:schemeClr val="bg1"/>
                </a:solidFill>
                <a:latin typeface="+mn-lt"/>
                <a:ea typeface="+mn-ea"/>
                <a:cs typeface="+mn-cs"/>
              </a:defRPr>
            </a:lvl4pPr>
            <a:lvl5pPr marL="2063750" marR="0" indent="-228600" algn="l" defTabSz="914400" rtl="0" eaLnBrk="1" fontAlgn="auto" latinLnBrk="0" hangingPunct="1">
              <a:lnSpc>
                <a:spcPct val="100000"/>
              </a:lnSpc>
              <a:spcBef>
                <a:spcPts val="400"/>
              </a:spcBef>
              <a:spcAft>
                <a:spcPts val="0"/>
              </a:spcAft>
              <a:buClrTx/>
              <a:buSzTx/>
              <a:buFont typeface="Arial"/>
              <a:buChar char="•"/>
              <a:tabLst/>
              <a:defRPr sz="16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a:solidFill>
                  <a:schemeClr val="tx1"/>
                </a:solidFill>
              </a:rPr>
              <a:t>Part 1</a:t>
            </a:r>
          </a:p>
          <a:p>
            <a:pPr marL="0" indent="0" algn="ctr">
              <a:buNone/>
            </a:pPr>
            <a:r>
              <a:rPr lang="en-US" sz="2400" dirty="0">
                <a:solidFill>
                  <a:schemeClr val="tx1"/>
                </a:solidFill>
              </a:rPr>
              <a:t>Tuesday, September 26</a:t>
            </a:r>
            <a:r>
              <a:rPr lang="en-US" sz="2400" baseline="30000" dirty="0">
                <a:solidFill>
                  <a:schemeClr val="tx1"/>
                </a:solidFill>
              </a:rPr>
              <a:t>th</a:t>
            </a:r>
            <a:r>
              <a:rPr lang="en-US" sz="2400" dirty="0">
                <a:solidFill>
                  <a:schemeClr val="tx1"/>
                </a:solidFill>
              </a:rPr>
              <a:t> at 1pm ET </a:t>
            </a:r>
          </a:p>
          <a:p>
            <a:pPr marL="0" indent="0" algn="ctr">
              <a:buNone/>
            </a:pPr>
            <a:endParaRPr lang="en-US" sz="2400" dirty="0">
              <a:solidFill>
                <a:schemeClr val="tx1"/>
              </a:solidFill>
            </a:endParaRPr>
          </a:p>
          <a:p>
            <a:pPr marL="0" indent="0" algn="ctr">
              <a:buNone/>
            </a:pPr>
            <a:r>
              <a:rPr lang="en-US" sz="2400" dirty="0">
                <a:solidFill>
                  <a:schemeClr val="tx1"/>
                </a:solidFill>
              </a:rPr>
              <a:t>Troubleshooting Vacuum Chamber Problems</a:t>
            </a:r>
          </a:p>
          <a:p>
            <a:pPr marL="0" indent="0" algn="ctr">
              <a:buNone/>
            </a:pPr>
            <a:r>
              <a:rPr lang="en-US" sz="1800" dirty="0">
                <a:solidFill>
                  <a:schemeClr val="tx1"/>
                </a:solidFill>
              </a:rPr>
              <a:t>Marco Garcia, Honeybee Robotics</a:t>
            </a:r>
          </a:p>
          <a:p>
            <a:pPr marL="0" lvl="0" indent="0" algn="ctr">
              <a:buNone/>
            </a:pPr>
            <a:endParaRPr lang="en-US" sz="2400" dirty="0">
              <a:solidFill>
                <a:schemeClr val="tx1"/>
              </a:solidFill>
            </a:endParaRPr>
          </a:p>
          <a:p>
            <a:pPr marL="0" lvl="0" indent="0" algn="ctr">
              <a:buNone/>
            </a:pPr>
            <a:r>
              <a:rPr lang="en-US" sz="2400" dirty="0">
                <a:solidFill>
                  <a:schemeClr val="tx1"/>
                </a:solidFill>
              </a:rPr>
              <a:t>Regolith and Simulant in a Vacuum at High Temperatures</a:t>
            </a:r>
          </a:p>
          <a:p>
            <a:pPr marL="0" indent="0" algn="ctr">
              <a:buNone/>
            </a:pPr>
            <a:r>
              <a:rPr lang="en-US" sz="1800" dirty="0">
                <a:solidFill>
                  <a:schemeClr val="tx1"/>
                </a:solidFill>
              </a:rPr>
              <a:t>Dr. Karl </a:t>
            </a:r>
            <a:r>
              <a:rPr lang="en-US" sz="1800" dirty="0" err="1">
                <a:solidFill>
                  <a:schemeClr val="tx1"/>
                </a:solidFill>
              </a:rPr>
              <a:t>Hibbitts</a:t>
            </a:r>
            <a:r>
              <a:rPr lang="en-US" sz="1800" dirty="0">
                <a:solidFill>
                  <a:schemeClr val="tx1"/>
                </a:solidFill>
              </a:rPr>
              <a:t>, JHUAPL</a:t>
            </a:r>
          </a:p>
          <a:p>
            <a:pPr marL="0" indent="0" algn="ctr">
              <a:buNone/>
            </a:pPr>
            <a:endParaRPr lang="en-US" sz="2400" dirty="0">
              <a:solidFill>
                <a:schemeClr val="tx1"/>
              </a:solidFill>
            </a:endParaRPr>
          </a:p>
        </p:txBody>
      </p:sp>
      <p:sp>
        <p:nvSpPr>
          <p:cNvPr id="8" name="Content Placeholder 2">
            <a:extLst>
              <a:ext uri="{FF2B5EF4-FFF2-40B4-BE49-F238E27FC236}">
                <a16:creationId xmlns:a16="http://schemas.microsoft.com/office/drawing/2014/main" id="{78416BCC-73F2-C4F9-9B9A-B5434843F5E3}"/>
              </a:ext>
            </a:extLst>
          </p:cNvPr>
          <p:cNvSpPr txBox="1">
            <a:spLocks/>
          </p:cNvSpPr>
          <p:nvPr/>
        </p:nvSpPr>
        <p:spPr>
          <a:xfrm>
            <a:off x="6652716" y="1867484"/>
            <a:ext cx="4572000" cy="4802187"/>
          </a:xfrm>
          <a:prstGeom prst="rect">
            <a:avLst/>
          </a:prstGeom>
        </p:spPr>
        <p:txBody>
          <a:bodyPr vert="horz" lIns="0" tIns="0" rIns="0" bIns="0" rtlCol="0">
            <a:normAutofit/>
          </a:bodyPr>
          <a:lstStyle>
            <a:lvl1pPr marL="228600" marR="0" indent="-228600" algn="l" defTabSz="914400" rtl="0" eaLnBrk="1" fontAlgn="auto" latinLnBrk="0" hangingPunct="1">
              <a:lnSpc>
                <a:spcPct val="100000"/>
              </a:lnSpc>
              <a:spcBef>
                <a:spcPts val="1000"/>
              </a:spcBef>
              <a:spcAft>
                <a:spcPts val="0"/>
              </a:spcAft>
              <a:buClrTx/>
              <a:buSzTx/>
              <a:buFont typeface="Arial"/>
              <a:buChar char="•"/>
              <a:tabLst/>
              <a:defRPr sz="2000" kern="1200">
                <a:solidFill>
                  <a:schemeClr val="bg1"/>
                </a:solidFill>
                <a:latin typeface="+mn-lt"/>
                <a:ea typeface="+mn-ea"/>
                <a:cs typeface="+mn-cs"/>
              </a:defRPr>
            </a:lvl1pPr>
            <a:lvl2pPr marL="693738" marR="0" indent="-246063" algn="l" defTabSz="914400" rtl="0" eaLnBrk="1" fontAlgn="auto" latinLnBrk="0" hangingPunct="1">
              <a:lnSpc>
                <a:spcPct val="100000"/>
              </a:lnSpc>
              <a:spcBef>
                <a:spcPts val="400"/>
              </a:spcBef>
              <a:spcAft>
                <a:spcPts val="0"/>
              </a:spcAft>
              <a:buClrTx/>
              <a:buSzTx/>
              <a:buFont typeface=".AppleSystemUIFont" charset="-120"/>
              <a:buChar char="-"/>
              <a:tabLst/>
              <a:defRPr sz="1600" kern="1200">
                <a:solidFill>
                  <a:schemeClr val="bg1"/>
                </a:solidFill>
                <a:latin typeface="+mn-lt"/>
                <a:ea typeface="+mn-ea"/>
                <a:cs typeface="+mn-cs"/>
              </a:defRPr>
            </a:lvl2pPr>
            <a:lvl3pPr marL="1150938" marR="0" indent="-228600" algn="l" defTabSz="914400" rtl="0" eaLnBrk="1" fontAlgn="auto" latinLnBrk="0" hangingPunct="1">
              <a:lnSpc>
                <a:spcPct val="100000"/>
              </a:lnSpc>
              <a:spcBef>
                <a:spcPts val="400"/>
              </a:spcBef>
              <a:spcAft>
                <a:spcPts val="0"/>
              </a:spcAft>
              <a:buClrTx/>
              <a:buSzPct val="80000"/>
              <a:buFont typeface="Wingdings" charset="2"/>
              <a:buChar char="§"/>
              <a:tabLst/>
              <a:defRPr sz="1600" kern="1200">
                <a:solidFill>
                  <a:schemeClr val="bg1"/>
                </a:solidFill>
                <a:latin typeface="+mn-lt"/>
                <a:ea typeface="+mn-ea"/>
                <a:cs typeface="+mn-cs"/>
              </a:defRPr>
            </a:lvl3pPr>
            <a:lvl4pPr marL="1606550" marR="0" indent="-227013" algn="l" defTabSz="914400" rtl="0" eaLnBrk="1" fontAlgn="auto" latinLnBrk="0" hangingPunct="1">
              <a:lnSpc>
                <a:spcPct val="100000"/>
              </a:lnSpc>
              <a:spcBef>
                <a:spcPts val="400"/>
              </a:spcBef>
              <a:spcAft>
                <a:spcPts val="0"/>
              </a:spcAft>
              <a:buClrTx/>
              <a:buSzPct val="80000"/>
              <a:buFont typeface="Courier New" charset="0"/>
              <a:buChar char="o"/>
              <a:tabLst/>
              <a:defRPr sz="1600" kern="1200">
                <a:solidFill>
                  <a:schemeClr val="bg1"/>
                </a:solidFill>
                <a:latin typeface="+mn-lt"/>
                <a:ea typeface="+mn-ea"/>
                <a:cs typeface="+mn-cs"/>
              </a:defRPr>
            </a:lvl4pPr>
            <a:lvl5pPr marL="2063750" marR="0" indent="-228600" algn="l" defTabSz="914400" rtl="0" eaLnBrk="1" fontAlgn="auto" latinLnBrk="0" hangingPunct="1">
              <a:lnSpc>
                <a:spcPct val="100000"/>
              </a:lnSpc>
              <a:spcBef>
                <a:spcPts val="400"/>
              </a:spcBef>
              <a:spcAft>
                <a:spcPts val="0"/>
              </a:spcAft>
              <a:buClrTx/>
              <a:buSzTx/>
              <a:buFont typeface="Arial"/>
              <a:buChar char="•"/>
              <a:tabLst/>
              <a:defRPr sz="16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a:solidFill>
                  <a:schemeClr val="tx1"/>
                </a:solidFill>
              </a:rPr>
              <a:t>Part 2</a:t>
            </a:r>
          </a:p>
          <a:p>
            <a:pPr marL="0" indent="0" algn="ctr">
              <a:buNone/>
            </a:pPr>
            <a:r>
              <a:rPr lang="en-US" sz="2400" dirty="0">
                <a:solidFill>
                  <a:schemeClr val="tx1"/>
                </a:solidFill>
              </a:rPr>
              <a:t>Thursday, October 26</a:t>
            </a:r>
            <a:r>
              <a:rPr lang="en-US" sz="2400" baseline="30000" dirty="0">
                <a:solidFill>
                  <a:schemeClr val="tx1"/>
                </a:solidFill>
              </a:rPr>
              <a:t>th</a:t>
            </a:r>
            <a:r>
              <a:rPr lang="en-US" sz="2400" dirty="0">
                <a:solidFill>
                  <a:schemeClr val="tx1"/>
                </a:solidFill>
              </a:rPr>
              <a:t> at 12pm ET </a:t>
            </a:r>
          </a:p>
          <a:p>
            <a:pPr marL="0" indent="0" algn="ctr">
              <a:buNone/>
            </a:pPr>
            <a:endParaRPr lang="en-US" sz="2400" dirty="0">
              <a:solidFill>
                <a:schemeClr val="tx1"/>
              </a:solidFill>
            </a:endParaRPr>
          </a:p>
          <a:p>
            <a:pPr marL="0" indent="0" algn="ctr">
              <a:buNone/>
            </a:pPr>
            <a:r>
              <a:rPr lang="en-US" sz="2400" dirty="0">
                <a:solidFill>
                  <a:schemeClr val="tx1"/>
                </a:solidFill>
              </a:rPr>
              <a:t>General Vacuum Interactions with Regolith and Simulant</a:t>
            </a:r>
          </a:p>
          <a:p>
            <a:pPr marL="0" indent="0" algn="ctr">
              <a:buNone/>
            </a:pPr>
            <a:r>
              <a:rPr lang="en-US" sz="1800" dirty="0">
                <a:solidFill>
                  <a:schemeClr val="tx1"/>
                </a:solidFill>
              </a:rPr>
              <a:t>Dr. Michael Poston, Southwest Research Institute</a:t>
            </a:r>
          </a:p>
          <a:p>
            <a:pPr marL="0" lvl="0" indent="0" algn="ctr">
              <a:buNone/>
            </a:pPr>
            <a:endParaRPr lang="en-US" sz="2400" dirty="0">
              <a:solidFill>
                <a:schemeClr val="tx1"/>
              </a:solidFill>
            </a:endParaRPr>
          </a:p>
          <a:p>
            <a:pPr marL="0" lvl="0" indent="0" algn="ctr">
              <a:buNone/>
            </a:pPr>
            <a:r>
              <a:rPr lang="en-US" sz="2400" dirty="0">
                <a:solidFill>
                  <a:schemeClr val="tx1"/>
                </a:solidFill>
              </a:rPr>
              <a:t>Volatile Interactions in a Vacuum</a:t>
            </a:r>
          </a:p>
          <a:p>
            <a:pPr marL="0" indent="0" algn="ctr">
              <a:buNone/>
            </a:pPr>
            <a:r>
              <a:rPr lang="en-US" sz="1800" dirty="0">
                <a:solidFill>
                  <a:schemeClr val="tx1"/>
                </a:solidFill>
              </a:rPr>
              <a:t>Dr. Lauren Mc Keown, NASA JPL</a:t>
            </a:r>
          </a:p>
          <a:p>
            <a:pPr marL="0" indent="0" algn="ctr">
              <a:buNone/>
            </a:pPr>
            <a:endParaRPr lang="en-US" sz="2400" dirty="0">
              <a:solidFill>
                <a:schemeClr val="tx1"/>
              </a:solidFill>
            </a:endParaRPr>
          </a:p>
        </p:txBody>
      </p:sp>
    </p:spTree>
    <p:extLst>
      <p:ext uri="{BB962C8B-B14F-4D97-AF65-F5344CB8AC3E}">
        <p14:creationId xmlns:p14="http://schemas.microsoft.com/office/powerpoint/2010/main" val="6896217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40</TotalTime>
  <Words>323</Words>
  <Application>Microsoft Office PowerPoint</Application>
  <PresentationFormat>Widescreen</PresentationFormat>
  <Paragraphs>39</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Off Planet Research   Simulants, Consulting, Testing, and  Technology Development   NASA and NSF SBIRs: Icy Regolith Simulants Dust Tolerant Flexible Seals Removable Protective Cover Dust Tolerant Connectors  Speaking Today: Melissa Roth</vt:lpstr>
      <vt:lpstr>PowerPoint Presentation</vt:lpstr>
      <vt:lpstr>Regolith/Surface Interface Subgroup</vt:lpstr>
      <vt:lpstr>Crosstalk: Regolith/Surface Interface and Vacuum/Exosphere Environment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 Planet Research   Simulants, Consulting, Testing, and  Technology Development   NASA and NSF SBIRs: Dust Tolerant Flexible Seals xEMU Removable Cover Icy Regolith Simulants Dust Tolerant Connectors  Speaking Today: Melissa Roth</dc:title>
  <dc:creator>Melissa Roth</dc:creator>
  <cp:lastModifiedBy>Melissa Roth</cp:lastModifiedBy>
  <cp:revision>3</cp:revision>
  <dcterms:created xsi:type="dcterms:W3CDTF">2023-04-13T18:16:44Z</dcterms:created>
  <dcterms:modified xsi:type="dcterms:W3CDTF">2023-09-15T17:39:51Z</dcterms:modified>
</cp:coreProperties>
</file>